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9" r:id="rId4"/>
    <p:sldId id="290" r:id="rId5"/>
    <p:sldId id="291" r:id="rId6"/>
    <p:sldId id="292" r:id="rId7"/>
    <p:sldId id="273" r:id="rId8"/>
    <p:sldId id="274" r:id="rId9"/>
    <p:sldId id="277" r:id="rId10"/>
    <p:sldId id="275" r:id="rId11"/>
    <p:sldId id="278" r:id="rId12"/>
    <p:sldId id="257" r:id="rId13"/>
    <p:sldId id="258" r:id="rId14"/>
    <p:sldId id="279" r:id="rId15"/>
    <p:sldId id="259" r:id="rId16"/>
    <p:sldId id="260" r:id="rId17"/>
    <p:sldId id="262" r:id="rId18"/>
    <p:sldId id="263" r:id="rId19"/>
    <p:sldId id="264" r:id="rId20"/>
    <p:sldId id="265" r:id="rId21"/>
    <p:sldId id="261" r:id="rId22"/>
    <p:sldId id="280" r:id="rId23"/>
    <p:sldId id="281" r:id="rId24"/>
    <p:sldId id="282" r:id="rId25"/>
    <p:sldId id="283" r:id="rId26"/>
    <p:sldId id="284" r:id="rId27"/>
    <p:sldId id="269" r:id="rId28"/>
    <p:sldId id="271" r:id="rId29"/>
    <p:sldId id="270" r:id="rId30"/>
    <p:sldId id="272" r:id="rId31"/>
    <p:sldId id="266" r:id="rId32"/>
    <p:sldId id="268" r:id="rId33"/>
    <p:sldId id="285" r:id="rId34"/>
    <p:sldId id="286" r:id="rId35"/>
    <p:sldId id="287" r:id="rId36"/>
    <p:sldId id="28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9AF6-EF87-4C00-B31C-505BB620C90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8455-8A70-417F-8E28-0EB4E582D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9AF6-EF87-4C00-B31C-505BB620C90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8455-8A70-417F-8E28-0EB4E582D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9AF6-EF87-4C00-B31C-505BB620C90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8455-8A70-417F-8E28-0EB4E582D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9AF6-EF87-4C00-B31C-505BB620C90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8455-8A70-417F-8E28-0EB4E582D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9AF6-EF87-4C00-B31C-505BB620C90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8455-8A70-417F-8E28-0EB4E582D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9AF6-EF87-4C00-B31C-505BB620C90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8455-8A70-417F-8E28-0EB4E582D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9AF6-EF87-4C00-B31C-505BB620C90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8455-8A70-417F-8E28-0EB4E582D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9AF6-EF87-4C00-B31C-505BB620C90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8455-8A70-417F-8E28-0EB4E582D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9AF6-EF87-4C00-B31C-505BB620C90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8455-8A70-417F-8E28-0EB4E582D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9AF6-EF87-4C00-B31C-505BB620C90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8455-8A70-417F-8E28-0EB4E582D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9AF6-EF87-4C00-B31C-505BB620C90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8455-8A70-417F-8E28-0EB4E582D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A9AF6-EF87-4C00-B31C-505BB620C90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88455-8A70-417F-8E28-0EB4E582D5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Реакции иммунитета: реакция агглютинации (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РА), реакция преципитации (РП) 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реакция связывания комплемента (РСК)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Реакция двойной </a:t>
            </a:r>
            <a:r>
              <a:rPr lang="ru-RU" b="1" dirty="0" err="1">
                <a:solidFill>
                  <a:srgbClr val="002060"/>
                </a:solidFill>
              </a:rPr>
              <a:t>иммунодиффузии</a:t>
            </a:r>
            <a:r>
              <a:rPr lang="ru-RU" b="1" dirty="0">
                <a:solidFill>
                  <a:srgbClr val="002060"/>
                </a:solidFill>
              </a:rPr>
              <a:t> по </a:t>
            </a:r>
            <a:r>
              <a:rPr lang="ru-RU" b="1" dirty="0" err="1">
                <a:solidFill>
                  <a:srgbClr val="002060"/>
                </a:solidFill>
              </a:rPr>
              <a:t>Оухтерлони</a:t>
            </a:r>
            <a:r>
              <a:rPr lang="ru-RU" dirty="0">
                <a:solidFill>
                  <a:srgbClr val="002060"/>
                </a:solidFill>
              </a:rPr>
              <a:t>. Эта реакция проводится в агаровом геле. В слое геля равномерной толщины на определенном расстоянии друг от друга вырезают лунки и заполняют их антигеном и иммунной сывороткой соответственно. После этого антигены и антитела диффундируют в гель, встречаются друг с другом и образуют иммунные комплексы, которые </a:t>
            </a:r>
            <a:r>
              <a:rPr lang="ru-RU" dirty="0" err="1">
                <a:solidFill>
                  <a:srgbClr val="002060"/>
                </a:solidFill>
              </a:rPr>
              <a:t>преципитируют</a:t>
            </a:r>
            <a:r>
              <a:rPr lang="ru-RU" dirty="0">
                <a:solidFill>
                  <a:srgbClr val="002060"/>
                </a:solidFill>
              </a:rPr>
              <a:t> в геле и становятся видимыми как линии </a:t>
            </a:r>
            <a:r>
              <a:rPr lang="ru-RU" dirty="0" smtClean="0">
                <a:solidFill>
                  <a:srgbClr val="002060"/>
                </a:solidFill>
              </a:rPr>
              <a:t>преципитации</a:t>
            </a:r>
            <a:r>
              <a:rPr lang="ru-RU" dirty="0">
                <a:solidFill>
                  <a:srgbClr val="002060"/>
                </a:solidFill>
              </a:rPr>
              <a:t>. Эту реакцию можно использовать для определения неизвестных антигенов или антител, а также для проверки сходства между различными антигенами: если антигены идентичны, линии преципитации сливаются, если антигены </a:t>
            </a:r>
            <a:r>
              <a:rPr lang="ru-RU" dirty="0" err="1">
                <a:solidFill>
                  <a:srgbClr val="002060"/>
                </a:solidFill>
              </a:rPr>
              <a:t>неидентичны</a:t>
            </a:r>
            <a:r>
              <a:rPr lang="ru-RU" dirty="0">
                <a:solidFill>
                  <a:srgbClr val="002060"/>
                </a:solidFill>
              </a:rPr>
              <a:t>, линии преципитации пересекаются, если антигены частично идентичны, формируется шпора.</a:t>
            </a:r>
          </a:p>
        </p:txBody>
      </p:sp>
    </p:spTree>
    <p:extLst>
      <p:ext uri="{BB962C8B-B14F-4D97-AF65-F5344CB8AC3E}">
        <p14:creationId xmlns:p14="http://schemas.microsoft.com/office/powerpoint/2010/main" val="2636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>
                <a:solidFill>
                  <a:srgbClr val="002060"/>
                </a:solidFill>
              </a:rPr>
              <a:t>         </a:t>
            </a:r>
            <a:r>
              <a:rPr lang="ru-RU" b="1" dirty="0">
                <a:solidFill>
                  <a:srgbClr val="002060"/>
                </a:solidFill>
              </a:rPr>
              <a:t>Реакцию связывания комплемента (РСК) </a:t>
            </a:r>
            <a:r>
              <a:rPr lang="ru-RU" dirty="0">
                <a:solidFill>
                  <a:srgbClr val="002060"/>
                </a:solidFill>
              </a:rPr>
              <a:t>проводят в две фазы: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1-я фаза – инкубация смеси искомого антигена (или антитела) с диагностической сывороткой (или антигеном-</a:t>
            </a:r>
            <a:r>
              <a:rPr lang="ru-RU" dirty="0" err="1">
                <a:solidFill>
                  <a:srgbClr val="002060"/>
                </a:solidFill>
              </a:rPr>
              <a:t>диагностикумом</a:t>
            </a:r>
            <a:r>
              <a:rPr lang="ru-RU" dirty="0">
                <a:solidFill>
                  <a:srgbClr val="002060"/>
                </a:solidFill>
              </a:rPr>
              <a:t>) и комплементом;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2-я фаза – индикаторная – определение наличия в смеси свободного комплемента добавлением гемолитической системы, состоящей из эритроцитов барана и гемолитической сыворотки, содержащей антитела к эритроцитам барана.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 1-й фазе реакции при образовании комплекса антиген-антитело (</a:t>
            </a:r>
            <a:r>
              <a:rPr lang="ru-RU" dirty="0" err="1">
                <a:solidFill>
                  <a:srgbClr val="002060"/>
                </a:solidFill>
              </a:rPr>
              <a:t>АГхАТ</a:t>
            </a:r>
            <a:r>
              <a:rPr lang="ru-RU" dirty="0">
                <a:solidFill>
                  <a:srgbClr val="002060"/>
                </a:solidFill>
              </a:rPr>
              <a:t>) происходит связывание им комплемента,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во 2-й фазе гемолиз сенсибилизированных антителами эритроцитов отсутствует (реакция положительная).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-40476"/>
            <a:ext cx="7632848" cy="69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9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При отрицательной реакции, если антиген и антитело не соответствуют друг другу, комплемент остается свободным и во 2-й фазе реакции он присоединяется к комплексу </a:t>
            </a:r>
            <a:r>
              <a:rPr lang="ru-RU" dirty="0" err="1">
                <a:solidFill>
                  <a:srgbClr val="002060"/>
                </a:solidFill>
              </a:rPr>
              <a:t>эритроцит-антиэритроцитарное</a:t>
            </a:r>
            <a:r>
              <a:rPr lang="ru-RU" dirty="0">
                <a:solidFill>
                  <a:srgbClr val="002060"/>
                </a:solidFill>
              </a:rPr>
              <a:t> антитело гемолитической сыворотки, вызывая гемолиз.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6480720"/>
          </a:xfrm>
        </p:spPr>
        <p:txBody>
          <a:bodyPr>
            <a:normAutofit fontScale="92500" lnSpcReduction="20000"/>
          </a:bodyPr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РСК применяют для диагностики многих инфекционных болезней, в частности бруцеллеза.</a:t>
            </a:r>
          </a:p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Реакция связывания комплемента (РСК) относится к сложным серологическим реакциям.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Компоненты реакции: Первая система </a:t>
            </a:r>
          </a:p>
          <a:p>
            <a:pPr marL="514350" indent="-514350" algn="just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Антиген – Исследуемый </a:t>
            </a:r>
            <a:r>
              <a:rPr lang="ru-RU" dirty="0" err="1">
                <a:solidFill>
                  <a:srgbClr val="002060"/>
                </a:solidFill>
              </a:rPr>
              <a:t>патматериал</a:t>
            </a:r>
            <a:r>
              <a:rPr lang="ru-RU" dirty="0">
                <a:solidFill>
                  <a:srgbClr val="002060"/>
                </a:solidFill>
              </a:rPr>
              <a:t>, культура микроорганизмов.</a:t>
            </a:r>
          </a:p>
          <a:p>
            <a:pPr marL="514350" indent="-514350" algn="just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Антитело или сыворотка крови.</a:t>
            </a:r>
          </a:p>
          <a:p>
            <a:pPr marL="514350" indent="-514350" algn="just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Комплемент – сыворотка крови морской свинки.</a:t>
            </a:r>
          </a:p>
          <a:p>
            <a:pPr marL="514350" indent="-514350" algn="just">
              <a:buNone/>
            </a:pPr>
            <a:r>
              <a:rPr lang="ru-RU" dirty="0">
                <a:solidFill>
                  <a:srgbClr val="002060"/>
                </a:solidFill>
              </a:rPr>
              <a:t>	Вторая система:</a:t>
            </a:r>
          </a:p>
          <a:p>
            <a:pPr marL="514350" indent="-514350" algn="just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Индикаторная система - эритроциты барана.</a:t>
            </a:r>
          </a:p>
          <a:p>
            <a:pPr marL="514350" indent="-514350" algn="just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 Гемолизин – сыворотка крови кролика, иммунизированного эритроцитами барана.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Специфическое взаимодействие АГ и АТ сопровождается адсорбцией (связыванием) комплемента. Если АГ и АТ соответствуют друг другу, т. е. образовался иммунный комплекс, то комплемент связывается этим комплексом и гемолиза не происходит. Если АТ не соответствует АГ, то комплекс не образуется и комплемент, оставаясь свободным, соединяется со второй системой и вызывает гемолиз.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golkom.ru/img/kme/1-199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7" y="1124744"/>
            <a:ext cx="9094453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nsau.edu.ru/images/vetfac/images/ebooks/microbiology/stu/immun/pict/rsk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234" y="363179"/>
            <a:ext cx="9188234" cy="46499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5445224"/>
            <a:ext cx="4757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Отрицательная реакция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 fontScale="70000" lnSpcReduction="20000"/>
          </a:bodyPr>
          <a:lstStyle/>
          <a:p>
            <a:pPr marL="0" indent="538163" algn="just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Иммунные реакции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(серологические реакции)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взаимодействие между антителами и антигенами, причем эти реакции специфичны и обладают высокой чувствительностью. Они широко используются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и ветеринарной практике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8163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иммунных реакций можно решить следующие задачи:</a:t>
            </a:r>
          </a:p>
          <a:p>
            <a:pPr marL="0" indent="538163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 определение неизвестных антител по известным антигенам (антигенный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диагностикум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Такая задача стоит, когда необходимо определить в сыворотке крови больного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антитела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возбудителю (серодиагностика). Нахождение антител позволяет подтвердить диагноз;</a:t>
            </a:r>
          </a:p>
          <a:p>
            <a:pPr marL="0" indent="538163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 определение неизвестных антигенов по известным антителам (диагностическая сыворотка). Это исследование проводят при идентификации культуры возбудителя, выделенной из материала больного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серотипирование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при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обнаружении антигенов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микробов и их токсинов в крови и других биологических жидкостях. Существует много разновидностей иммунных реакций, различающихся по технике постановки и регистрируемому эффекту. Это реакции агглютинации (РА), преципитации (РП), реакции с участием комплемента (РСК), реакции с использованием меченых компонентов (РИФ, ИФА, РИА).</a:t>
            </a:r>
          </a:p>
          <a:p>
            <a:pPr marL="0" indent="0" algn="just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4" name="Picture 6" descr="http://www.medsecurity.ru/images/books/565/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459" y="478289"/>
            <a:ext cx="9196459" cy="46789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83768" y="5445224"/>
            <a:ext cx="4814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Положительная реакция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www.kz.all.biz/img/kz/catalog/2534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-315416"/>
            <a:ext cx="5715000" cy="4191001"/>
          </a:xfrm>
          <a:prstGeom prst="rect">
            <a:avLst/>
          </a:prstGeom>
          <a:noFill/>
        </p:spPr>
      </p:pic>
      <p:pic>
        <p:nvPicPr>
          <p:cNvPr id="12292" name="Picture 4" descr="http://www.kz.all.biz/img/kz/catalog/middle/253487.png?rrr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52" y="3212976"/>
            <a:ext cx="5115820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Реакция агглютинации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Реакция агглютинации (РА) - это иммунная реакция взаимодействия антигена с антителами в присутствии электролитов, причем антиген находится в корпускулярном состоянии (эритроциты, бактерии, частицы латекса с адсорбированными антигенами). При агглютинации происходит склеивание корпускулярных антигенов антителами, что проявляется образованием хлопьевидного осадка. Образование хлопьев происходит за счет того, что антитела имеют два активных центра, а антигены поливалентны, т.е. имеют несколько антигенных детерминант. РА применяют для идентификации возбудителя, выделенного из материала больного, а также для обнаружения в сыворотке крови больного антител к возбудителю (например, реакции Райта и </a:t>
            </a:r>
            <a:r>
              <a:rPr lang="ru-RU" dirty="0" err="1">
                <a:solidFill>
                  <a:srgbClr val="002060"/>
                </a:solidFill>
              </a:rPr>
              <a:t>Хеддлсона</a:t>
            </a:r>
            <a:r>
              <a:rPr lang="ru-RU" dirty="0">
                <a:solidFill>
                  <a:srgbClr val="002060"/>
                </a:solidFill>
              </a:rPr>
              <a:t> при бруцеллезе, реакция </a:t>
            </a:r>
            <a:r>
              <a:rPr lang="ru-RU" dirty="0" err="1">
                <a:solidFill>
                  <a:srgbClr val="002060"/>
                </a:solidFill>
              </a:rPr>
              <a:t>Видаля</a:t>
            </a:r>
            <a:r>
              <a:rPr lang="ru-RU" dirty="0">
                <a:solidFill>
                  <a:srgbClr val="002060"/>
                </a:solidFill>
              </a:rPr>
              <a:t> при брюшном тифе и паратифах).</a:t>
            </a:r>
          </a:p>
        </p:txBody>
      </p:sp>
    </p:spTree>
    <p:extLst>
      <p:ext uri="{BB962C8B-B14F-4D97-AF65-F5344CB8AC3E}">
        <p14:creationId xmlns:p14="http://schemas.microsoft.com/office/powerpoint/2010/main" val="3839986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1. Реакция на стекле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Самый простой способ постановки РА - реакция на стекле, это ориентировочная РА, которая применяется для определения возбудителя, выделенного от больного. При постановке реакции на предметное стекло наносят диагностическую агглютинирующую сыворотку (в разведении 1:10 или 1:20), затем вносят культуру от больного. Реакция положительная, если в капле появляется хлопьевидный осадок. Рядом ставят контроль: вместо сыворотки наносят каплю раствора натрия хлорида. Если диагностическая агглютинирующая сыворотка неадсорбированная</a:t>
            </a:r>
            <a:r>
              <a:rPr lang="ru-RU" baseline="30000" dirty="0">
                <a:solidFill>
                  <a:srgbClr val="002060"/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, то ее разводят (до титра - разведения, до которого должна происходить агглютинация), т.е. ставят развернутую РА в пробирках с увеличивающимися</a:t>
            </a:r>
          </a:p>
        </p:txBody>
      </p:sp>
    </p:spTree>
    <p:extLst>
      <p:ext uri="{BB962C8B-B14F-4D97-AF65-F5344CB8AC3E}">
        <p14:creationId xmlns:p14="http://schemas.microsoft.com/office/powerpoint/2010/main" val="481148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72050"/>
          <a:stretch/>
        </p:blipFill>
        <p:spPr>
          <a:xfrm>
            <a:off x="0" y="2132856"/>
            <a:ext cx="9144000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70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2. </a:t>
            </a:r>
            <a:r>
              <a:rPr lang="ru-RU" b="1" dirty="0" err="1">
                <a:solidFill>
                  <a:srgbClr val="002060"/>
                </a:solidFill>
              </a:rPr>
              <a:t>Розбенгаловая</a:t>
            </a:r>
            <a:r>
              <a:rPr lang="ru-RU" b="1" dirty="0">
                <a:solidFill>
                  <a:srgbClr val="002060"/>
                </a:solidFill>
              </a:rPr>
              <a:t> проба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РА </a:t>
            </a:r>
            <a:r>
              <a:rPr lang="ru-RU" dirty="0">
                <a:solidFill>
                  <a:srgbClr val="002060"/>
                </a:solidFill>
              </a:rPr>
              <a:t>на стекле с корпускулярным антигеном, окрашенным розовым бен­гальским, используют для диагностики бруцеллеза крупного рогатого ско­та, овец, коз, лошадей, свиней, буйволов, верблюдов и северных оленей. Реакцию проводят на чистых, сухих эмалированных пластинках с лунками при температуре не ниже 18°С. Исследуемые сыворотки в дозе 0,03 мл вно­сят на дно лунки, затем в лунку рядом с сывороткой помещают при исследо­вании крупного рогатого скота, лошадей, верблюдов и свиней 0,03 мл ан­тигена, сывороток овец, коз, буйволов и северных оленей — 0,015 мл анти­гена. Компоненты должны иметь температуру не ниже 18°С.</a:t>
            </a:r>
          </a:p>
        </p:txBody>
      </p:sp>
    </p:spTree>
    <p:extLst>
      <p:ext uri="{BB962C8B-B14F-4D97-AF65-F5344CB8AC3E}">
        <p14:creationId xmlns:p14="http://schemas.microsoft.com/office/powerpoint/2010/main" val="1229777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Затем компоненты перемешивают в течение 4 минут, одновременно учи­тывая результат. В положительных случаях в течение указанного времени появляются розовые хлопья </a:t>
            </a:r>
            <a:r>
              <a:rPr lang="ru-RU" dirty="0" err="1">
                <a:solidFill>
                  <a:srgbClr val="002060"/>
                </a:solidFill>
              </a:rPr>
              <a:t>агглютината</a:t>
            </a:r>
            <a:r>
              <a:rPr lang="ru-RU" dirty="0">
                <a:solidFill>
                  <a:srgbClr val="002060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628948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 Развернутая реакция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(метод Райта)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Развернутая РА для серодиагностики ставится  с сывороткой больных животных. Ее разводят в изотоническом растворе натрия хлорида от 1:50 - 1:100 до 1:800 или 1: 1600. Так как в более низких титрах сыворотки могут находиться нормальные агглютинины, имеющиеся у здоровых животных или больных с другим диагнозом (диагностический титр). В качестве антигена в этой реакции используют </a:t>
            </a:r>
            <a:r>
              <a:rPr lang="ru-RU" dirty="0" err="1">
                <a:solidFill>
                  <a:srgbClr val="002060"/>
                </a:solidFill>
              </a:rPr>
              <a:t>диагностикумы</a:t>
            </a:r>
            <a:r>
              <a:rPr lang="ru-RU" dirty="0">
                <a:solidFill>
                  <a:srgbClr val="002060"/>
                </a:solidFill>
              </a:rPr>
              <a:t> - заведомо известные взвеси, как правило, убитых бактерий.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err="1">
                <a:solidFill>
                  <a:srgbClr val="002060"/>
                </a:solidFill>
              </a:rPr>
              <a:t>агглютинационные</a:t>
            </a:r>
            <a:r>
              <a:rPr lang="ru-RU" dirty="0">
                <a:solidFill>
                  <a:srgbClr val="002060"/>
                </a:solidFill>
              </a:rPr>
              <a:t> пробирки </a:t>
            </a:r>
            <a:r>
              <a:rPr lang="ru-RU" dirty="0" smtClean="0">
                <a:solidFill>
                  <a:srgbClr val="002060"/>
                </a:solidFill>
              </a:rPr>
              <a:t>(пробирки Флоринского) предварительно </a:t>
            </a:r>
            <a:r>
              <a:rPr lang="ru-RU" dirty="0">
                <a:solidFill>
                  <a:srgbClr val="002060"/>
                </a:solidFill>
              </a:rPr>
              <a:t>разливают по 1 мл изотонического раствора натрия хлорида. В первую из них доливают 1 мл сыворотки, разведенной 1:100, и, смешав ее, 1 мл переносят во вторую, из второй - в третью и т.д. В полученные </a:t>
            </a:r>
            <a:r>
              <a:rPr lang="ru-RU" dirty="0" err="1">
                <a:solidFill>
                  <a:srgbClr val="002060"/>
                </a:solidFill>
              </a:rPr>
              <a:t>двухкратные</a:t>
            </a:r>
            <a:r>
              <a:rPr lang="ru-RU" dirty="0">
                <a:solidFill>
                  <a:srgbClr val="002060"/>
                </a:solidFill>
              </a:rPr>
              <a:t> разведения сывороток (от 1:100 до 1:1600 и более) вносят по 1-2 капли взвеси бактерий, содержащей 3 </a:t>
            </a:r>
            <a:r>
              <a:rPr lang="ru-RU" dirty="0" err="1">
                <a:solidFill>
                  <a:srgbClr val="002060"/>
                </a:solidFill>
              </a:rPr>
              <a:t>млрд</a:t>
            </a:r>
            <a:r>
              <a:rPr lang="ru-RU" dirty="0">
                <a:solidFill>
                  <a:srgbClr val="002060"/>
                </a:solidFill>
              </a:rPr>
              <a:t> микробных тел в 1 мл. Пробирки встряхивают и помещают в термостат при 37°С на 2 часа, затем сутки выдерживают при комнатной температуре.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 fontScale="85000" lnSpcReduction="20000"/>
          </a:bodyPr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Учет реакции развернутой агглютинации производят, оценивая последовательно каждую пробирку, начиная с контрольных, при осторожном встряхивании. В контрольных пробирках агглютинации не должно быть. Интенсивность реакции агглютинации отмечают следующими знаками: </a:t>
            </a:r>
          </a:p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++++ - полная агглютинация (хлопья </a:t>
            </a:r>
            <a:r>
              <a:rPr lang="ru-RU" dirty="0" err="1">
                <a:solidFill>
                  <a:srgbClr val="002060"/>
                </a:solidFill>
              </a:rPr>
              <a:t>агглютината</a:t>
            </a:r>
            <a:r>
              <a:rPr lang="ru-RU" dirty="0">
                <a:solidFill>
                  <a:srgbClr val="002060"/>
                </a:solidFill>
              </a:rPr>
              <a:t> в абсолютной прозрачной жидкости); </a:t>
            </a:r>
          </a:p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+++ - неполная агглютинация (хлопья в </a:t>
            </a:r>
            <a:r>
              <a:rPr lang="ru-RU" dirty="0" err="1">
                <a:solidFill>
                  <a:srgbClr val="002060"/>
                </a:solidFill>
              </a:rPr>
              <a:t>слабоопалесцирующей</a:t>
            </a:r>
            <a:r>
              <a:rPr lang="ru-RU" dirty="0">
                <a:solidFill>
                  <a:srgbClr val="002060"/>
                </a:solidFill>
              </a:rPr>
              <a:t> жидкости); </a:t>
            </a:r>
          </a:p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++ - частичная агглютинация (хлопья четко различимы, жидкость слегка мутная); </a:t>
            </a:r>
          </a:p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+ - слабая, сомнительная агглютинация - жидкость очень мутная, хлопья в ней плохо различимы; — - отсутствие агглютинации (жидкость равномерно мутная).</a:t>
            </a:r>
          </a:p>
          <a:p>
            <a:pPr marL="0" indent="542925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общее название чужеродных для организма агентов и веществ. Ими могут быть продукты жизнедеятельности микроорганизмов – возбудителей различных заболеваний, ядовитые соединения растительного и животного происхождения, погибшие или переродившиеся клетки самого организма и другие вещества.</a:t>
            </a:r>
          </a:p>
        </p:txBody>
      </p:sp>
    </p:spTree>
    <p:extLst>
      <p:ext uri="{BB962C8B-B14F-4D97-AF65-F5344CB8AC3E}">
        <p14:creationId xmlns:p14="http://schemas.microsoft.com/office/powerpoint/2010/main" val="1853256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За титр сыворотки принимают последнее ее разведение, в котором интенсивность агглютинации оценивается не менее чем два плюса (++).</a:t>
            </a:r>
          </a:p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У КРС – положительной считают реакцию в ++ в разведении 1:200, у овец ++ - в разведении 1: 100.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ok-t.ru/studopedia/baza6/1115496601351.files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094" y="32484"/>
            <a:ext cx="9210094" cy="5556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748"/>
            <a:ext cx="9088866" cy="608558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Кольцевая реакция с молоком (КР</a:t>
            </a:r>
            <a:r>
              <a:rPr lang="ru-RU" sz="2400" b="1" dirty="0" smtClean="0">
                <a:solidFill>
                  <a:srgbClr val="002060"/>
                </a:solidFill>
              </a:rPr>
              <a:t>).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Реакцию </a:t>
            </a:r>
            <a:r>
              <a:rPr lang="ru-RU" sz="2400" b="1" dirty="0">
                <a:solidFill>
                  <a:srgbClr val="002060"/>
                </a:solidFill>
              </a:rPr>
              <a:t>применяют для проверки благополучных по бруцеллезу стад крупного рогатого скота и молока на рынках.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err="1">
                <a:solidFill>
                  <a:srgbClr val="002060"/>
                </a:solidFill>
              </a:rPr>
              <a:t>уленгутовские</a:t>
            </a:r>
            <a:r>
              <a:rPr lang="ru-RU" dirty="0">
                <a:solidFill>
                  <a:srgbClr val="002060"/>
                </a:solidFill>
              </a:rPr>
              <a:t> пробирки наливают 0,05 мл антигена (клетки </a:t>
            </a:r>
            <a:r>
              <a:rPr lang="ru-RU" dirty="0" err="1">
                <a:solidFill>
                  <a:srgbClr val="002060"/>
                </a:solidFill>
              </a:rPr>
              <a:t>бруцелл</a:t>
            </a:r>
            <a:r>
              <a:rPr lang="ru-RU" dirty="0">
                <a:solidFill>
                  <a:srgbClr val="002060"/>
                </a:solidFill>
              </a:rPr>
              <a:t>, окрашенные гематоксилином) и 1 мл исследуемого молока. Если используют пробирки Флоринского — 2 мл молока и 0,1 мл антигена, компоненты пе­ремешивают, пробирки помещают в водяную баню (37-38° С) на 1 час, затем учитывают результат по нижеследующим критериям:</a:t>
            </a:r>
          </a:p>
        </p:txBody>
      </p:sp>
    </p:spTree>
    <p:extLst>
      <p:ext uri="{BB962C8B-B14F-4D97-AF65-F5344CB8AC3E}">
        <p14:creationId xmlns:p14="http://schemas.microsoft.com/office/powerpoint/2010/main" val="2718808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04672"/>
              </p:ext>
            </p:extLst>
          </p:nvPr>
        </p:nvGraphicFramePr>
        <p:xfrm>
          <a:off x="0" y="0"/>
          <a:ext cx="9036495" cy="6741368"/>
        </p:xfrm>
        <a:graphic>
          <a:graphicData uri="http://schemas.openxmlformats.org/drawingml/2006/table">
            <a:tbl>
              <a:tblPr/>
              <a:tblGrid>
                <a:gridCol w="3012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2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2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0995">
                <a:tc>
                  <a:txBody>
                    <a:bodyPr/>
                    <a:lstStyle/>
                    <a:p>
                      <a:r>
                        <a:rPr lang="ru-RU" sz="1600" dirty="0"/>
                        <a:t>Четко выраженное синее кольцо в верхней части столбика молока в слое сливок, молоко белое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Результат положительный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78034" marR="78034" marT="39017" marB="39017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689">
                <a:tc>
                  <a:txBody>
                    <a:bodyPr/>
                    <a:lstStyle/>
                    <a:p>
                      <a:r>
                        <a:rPr lang="ru-RU" sz="1600"/>
                        <a:t>«++»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Достаточно выраженное синее кольцо в слое сли­вок, остальная часть молока имеет синеватый цвет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Результат положительный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0995">
                <a:tc>
                  <a:txBody>
                    <a:bodyPr/>
                    <a:lstStyle/>
                    <a:p>
                      <a:r>
                        <a:rPr lang="ru-RU" sz="1600"/>
                        <a:t>«+»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Синее кольцо в слое сливок выражено слабо, столбик молока имеет синий цвет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Результат сомнительный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9689">
                <a:tc>
                  <a:txBody>
                    <a:bodyPr/>
                    <a:lstStyle/>
                    <a:p>
                      <a:r>
                        <a:rPr lang="ru-RU" sz="1600"/>
                        <a:t>«-»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Столбик молока равномерно окрашен в синий цвет, слой сливок белого или желтоватого цвета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Результат отрицательный</a:t>
                      </a:r>
                    </a:p>
                  </a:txBody>
                  <a:tcPr marL="78034" marR="78034" marT="39017" marB="3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611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628650" algn="just">
              <a:buNone/>
            </a:pPr>
            <a:r>
              <a:rPr lang="ru-RU" dirty="0">
                <a:solidFill>
                  <a:srgbClr val="002060"/>
                </a:solidFill>
              </a:rPr>
              <a:t>КР на 2-3 креста считают положительной, 1 крест — сомнительной. При положительной КР от всех животных стада берут кровь для исследо­вания в РА или РСК (РДСК) или РА и РИД. Если получают их отрицатель­ный результат, то независимо от позитивной КР животных признают здоро­выми.</a:t>
            </a:r>
          </a:p>
        </p:txBody>
      </p:sp>
    </p:spTree>
    <p:extLst>
      <p:ext uri="{BB962C8B-B14F-4D97-AF65-F5344CB8AC3E}">
        <p14:creationId xmlns:p14="http://schemas.microsoft.com/office/powerpoint/2010/main" val="1489919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50" t="50000" r="51051" b="9401"/>
          <a:stretch/>
        </p:blipFill>
        <p:spPr>
          <a:xfrm>
            <a:off x="20597" y="274638"/>
            <a:ext cx="9123403" cy="610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5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542925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Антитела: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молекулы, вырабатываемые иммунной системой, с помощью которых наш организм борется с любым «чужеродным вторжением». Это – возбудители различных инфекций, аллергены и многое другое. Данные молекулы называются «иммуноглобулины» (сокращенно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разделяются на несколько классов и обозначаются латиницей (А, М, G, Е, D).</a:t>
            </a:r>
          </a:p>
        </p:txBody>
      </p:sp>
    </p:spTree>
    <p:extLst>
      <p:ext uri="{BB962C8B-B14F-4D97-AF65-F5344CB8AC3E}">
        <p14:creationId xmlns:p14="http://schemas.microsoft.com/office/powerpoint/2010/main" val="2426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67" y="116632"/>
            <a:ext cx="9116712" cy="68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7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 fontScale="85000" lnSpcReduction="10000"/>
          </a:bodyPr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Вследствие различных структурных свойств разные классы антител могут выполнять специализированные функции: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нейтрализовать </a:t>
            </a:r>
            <a:r>
              <a:rPr lang="ru-RU" dirty="0">
                <a:solidFill>
                  <a:srgbClr val="002060"/>
                </a:solidFill>
              </a:rPr>
              <a:t>паразитов (</a:t>
            </a:r>
            <a:r>
              <a:rPr lang="ru-RU" dirty="0" err="1">
                <a:solidFill>
                  <a:srgbClr val="002060"/>
                </a:solidFill>
              </a:rPr>
              <a:t>IgE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нейтрализовать микроорганизмы (</a:t>
            </a:r>
            <a:r>
              <a:rPr lang="ru-RU" dirty="0" err="1">
                <a:solidFill>
                  <a:srgbClr val="002060"/>
                </a:solidFill>
              </a:rPr>
              <a:t>IgM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IgG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защищать от повторных заболеваний, таких как эпидемический паротит (</a:t>
            </a:r>
            <a:r>
              <a:rPr lang="ru-RU" dirty="0" err="1">
                <a:solidFill>
                  <a:srgbClr val="002060"/>
                </a:solidFill>
              </a:rPr>
              <a:t>IgG</a:t>
            </a:r>
            <a:r>
              <a:rPr lang="ru-RU" dirty="0">
                <a:solidFill>
                  <a:srgbClr val="002060"/>
                </a:solidFill>
              </a:rPr>
              <a:t>);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защищать </a:t>
            </a:r>
            <a:r>
              <a:rPr lang="ru-RU" dirty="0">
                <a:solidFill>
                  <a:srgbClr val="002060"/>
                </a:solidFill>
              </a:rPr>
              <a:t>слизистые оболочки (</a:t>
            </a:r>
            <a:r>
              <a:rPr lang="ru-RU" dirty="0" err="1">
                <a:solidFill>
                  <a:srgbClr val="002060"/>
                </a:solidFill>
              </a:rPr>
              <a:t>IgA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участвовать в синтезе лимфоцитов (</a:t>
            </a:r>
            <a:r>
              <a:rPr lang="ru-RU" dirty="0" err="1">
                <a:solidFill>
                  <a:srgbClr val="002060"/>
                </a:solidFill>
              </a:rPr>
              <a:t>IgD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защищать плод (</a:t>
            </a:r>
            <a:r>
              <a:rPr lang="ru-RU" dirty="0" err="1">
                <a:solidFill>
                  <a:srgbClr val="002060"/>
                </a:solidFill>
              </a:rPr>
              <a:t>IgG</a:t>
            </a:r>
            <a:r>
              <a:rPr lang="ru-RU" dirty="0">
                <a:solidFill>
                  <a:srgbClr val="002060"/>
                </a:solidFill>
              </a:rPr>
              <a:t>) и новорожденного малыша (</a:t>
            </a:r>
            <a:r>
              <a:rPr lang="ru-RU" dirty="0" err="1">
                <a:solidFill>
                  <a:srgbClr val="002060"/>
                </a:solidFill>
              </a:rPr>
              <a:t>IgA</a:t>
            </a:r>
            <a:r>
              <a:rPr lang="ru-RU" dirty="0">
                <a:solidFill>
                  <a:srgbClr val="002060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6552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Реакция преципитации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>
            <a:normAutofit fontScale="77500" lnSpcReduction="20000"/>
          </a:bodyPr>
          <a:lstStyle/>
          <a:p>
            <a:pPr marL="0" indent="542925" algn="just">
              <a:buNone/>
            </a:pPr>
            <a:r>
              <a:rPr lang="ru-RU" b="1" dirty="0">
                <a:solidFill>
                  <a:srgbClr val="002060"/>
                </a:solidFill>
              </a:rPr>
              <a:t>Реакция преципитации</a:t>
            </a:r>
            <a:r>
              <a:rPr lang="ru-RU" dirty="0">
                <a:solidFill>
                  <a:srgbClr val="002060"/>
                </a:solidFill>
              </a:rPr>
              <a:t> - РП (от лат </a:t>
            </a:r>
            <a:r>
              <a:rPr lang="ru-RU" dirty="0" err="1">
                <a:solidFill>
                  <a:srgbClr val="002060"/>
                </a:solidFill>
              </a:rPr>
              <a:t>praecipilo</a:t>
            </a:r>
            <a:r>
              <a:rPr lang="ru-RU" dirty="0">
                <a:solidFill>
                  <a:srgbClr val="002060"/>
                </a:solidFill>
              </a:rPr>
              <a:t> осаждать) - это формирование и осаждение комплекса растворимого молекулярного антигена с антителами в виде помутнения, называемого </a:t>
            </a:r>
            <a:r>
              <a:rPr lang="ru-RU" i="1" dirty="0">
                <a:solidFill>
                  <a:srgbClr val="002060"/>
                </a:solidFill>
              </a:rPr>
              <a:t>преципитатом</a:t>
            </a:r>
            <a:r>
              <a:rPr lang="ru-RU" dirty="0">
                <a:solidFill>
                  <a:srgbClr val="002060"/>
                </a:solidFill>
              </a:rPr>
              <a:t>. Он образуется при смешивании антигенов и антител в эквивалентных количествах, избыток одного из них снижает уровень образования иммунного комплекса.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Реакцию преципитации ставят в пробирках (реакция </a:t>
            </a:r>
            <a:r>
              <a:rPr lang="ru-RU" dirty="0" err="1">
                <a:solidFill>
                  <a:srgbClr val="002060"/>
                </a:solidFill>
              </a:rPr>
              <a:t>кольцепреципитации</a:t>
            </a:r>
            <a:r>
              <a:rPr lang="ru-RU" dirty="0">
                <a:solidFill>
                  <a:srgbClr val="002060"/>
                </a:solidFill>
              </a:rPr>
              <a:t>), в гелях, питательных средах и др. Широкое распространение получили разновидности реакции преципитации в полужидком геле </a:t>
            </a:r>
            <a:r>
              <a:rPr lang="ru-RU" dirty="0" err="1">
                <a:solidFill>
                  <a:srgbClr val="002060"/>
                </a:solidFill>
              </a:rPr>
              <a:t>агара</a:t>
            </a:r>
            <a:r>
              <a:rPr lang="ru-RU" dirty="0">
                <a:solidFill>
                  <a:srgbClr val="002060"/>
                </a:solidFill>
              </a:rPr>
              <a:t> или </a:t>
            </a:r>
            <a:r>
              <a:rPr lang="ru-RU" dirty="0" err="1">
                <a:solidFill>
                  <a:srgbClr val="002060"/>
                </a:solidFill>
              </a:rPr>
              <a:t>агарозы</a:t>
            </a:r>
            <a:r>
              <a:rPr lang="ru-RU" dirty="0">
                <a:solidFill>
                  <a:srgbClr val="002060"/>
                </a:solidFill>
              </a:rPr>
              <a:t> двойная </a:t>
            </a:r>
            <a:r>
              <a:rPr lang="ru-RU" dirty="0" err="1">
                <a:solidFill>
                  <a:srgbClr val="002060"/>
                </a:solidFill>
              </a:rPr>
              <a:t>иммунодиффузия</a:t>
            </a:r>
            <a:r>
              <a:rPr lang="ru-RU" dirty="0">
                <a:solidFill>
                  <a:srgbClr val="002060"/>
                </a:solidFill>
              </a:rPr>
              <a:t> по </a:t>
            </a:r>
            <a:r>
              <a:rPr lang="ru-RU" i="1" dirty="0" err="1">
                <a:solidFill>
                  <a:srgbClr val="002060"/>
                </a:solidFill>
              </a:rPr>
              <a:t>Оухтерлони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радиапьная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иммунодиффузия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иммуноэпектрофорез</a:t>
            </a:r>
            <a:r>
              <a:rPr lang="ru-RU" dirty="0">
                <a:solidFill>
                  <a:srgbClr val="002060"/>
                </a:solidFill>
              </a:rPr>
              <a:t> и др.</a:t>
            </a:r>
          </a:p>
        </p:txBody>
      </p:sp>
    </p:spTree>
    <p:extLst>
      <p:ext uri="{BB962C8B-B14F-4D97-AF65-F5344CB8AC3E}">
        <p14:creationId xmlns:p14="http://schemas.microsoft.com/office/powerpoint/2010/main" val="2680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marL="0" indent="542925" algn="just">
              <a:buNone/>
            </a:pPr>
            <a:r>
              <a:rPr lang="ru-RU" b="1" dirty="0">
                <a:solidFill>
                  <a:srgbClr val="002060"/>
                </a:solidFill>
              </a:rPr>
              <a:t>Реакция </a:t>
            </a:r>
            <a:r>
              <a:rPr lang="ru-RU" b="1" dirty="0" err="1">
                <a:solidFill>
                  <a:srgbClr val="002060"/>
                </a:solidFill>
              </a:rPr>
              <a:t>кольцепреципитации</a:t>
            </a:r>
            <a:r>
              <a:rPr lang="ru-RU" b="1" dirty="0">
                <a:solidFill>
                  <a:srgbClr val="002060"/>
                </a:solidFill>
              </a:rPr>
              <a:t> предложена впервые </a:t>
            </a:r>
            <a:r>
              <a:rPr lang="ru-RU" b="1" dirty="0" err="1">
                <a:solidFill>
                  <a:srgbClr val="002060"/>
                </a:solidFill>
              </a:rPr>
              <a:t>Асколи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Ее используют при диагностике сибирской язвы, чумы, туляремии, менингита. Метод прост и доступен.</a:t>
            </a:r>
          </a:p>
          <a:p>
            <a:pPr marL="0" indent="542925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узкие </a:t>
            </a:r>
            <a:r>
              <a:rPr lang="ru-RU" dirty="0" err="1">
                <a:solidFill>
                  <a:srgbClr val="002060"/>
                </a:solidFill>
              </a:rPr>
              <a:t>преципитационные</a:t>
            </a:r>
            <a:r>
              <a:rPr lang="ru-RU" dirty="0">
                <a:solidFill>
                  <a:srgbClr val="002060"/>
                </a:solidFill>
              </a:rPr>
              <a:t> пробирки </a:t>
            </a:r>
            <a:r>
              <a:rPr lang="ru-RU" dirty="0" smtClean="0">
                <a:solidFill>
                  <a:srgbClr val="002060"/>
                </a:solidFill>
              </a:rPr>
              <a:t>(пробирки </a:t>
            </a:r>
            <a:r>
              <a:rPr lang="ru-RU" dirty="0" err="1" smtClean="0">
                <a:solidFill>
                  <a:srgbClr val="002060"/>
                </a:solidFill>
              </a:rPr>
              <a:t>Уленгута</a:t>
            </a:r>
            <a:r>
              <a:rPr lang="ru-RU" dirty="0" smtClean="0">
                <a:solidFill>
                  <a:srgbClr val="002060"/>
                </a:solidFill>
              </a:rPr>
              <a:t>) разливают </a:t>
            </a:r>
            <a:r>
              <a:rPr lang="ru-RU" dirty="0">
                <a:solidFill>
                  <a:srgbClr val="002060"/>
                </a:solidFill>
              </a:rPr>
              <a:t>специфическую иммунную </a:t>
            </a:r>
            <a:r>
              <a:rPr lang="ru-RU" dirty="0" err="1">
                <a:solidFill>
                  <a:srgbClr val="002060"/>
                </a:solidFill>
              </a:rPr>
              <a:t>преципитирующую</a:t>
            </a:r>
            <a:r>
              <a:rPr lang="ru-RU" dirty="0">
                <a:solidFill>
                  <a:srgbClr val="002060"/>
                </a:solidFill>
              </a:rPr>
              <a:t> сыворотку и на нее очень осторожно наслаивают антиген. В качестве антигена берут, например, при диагностике сибирской язвы кусочки кожи, шерсти, шкуры павшего животного и др. Их кипятят, жидкость фильтруют и используют как антиген. Появление на границе двух жидкостей кольца — преципитата свидетельствует о наличии соответствующего антигена.</a:t>
            </a:r>
          </a:p>
          <a:p>
            <a:pPr marL="0" indent="542925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f.ppt-online.org/files1/slide/p/pY3HeRB1USDf6O4McilvLVsr9Qox2PagJd0qF7EjmK/slide-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1397</Words>
  <Application>Microsoft Office PowerPoint</Application>
  <PresentationFormat>Экран (4:3)</PresentationFormat>
  <Paragraphs>68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Тема Office</vt:lpstr>
      <vt:lpstr>Реакции иммунитета: реакция агглютинации (РА), реакция преципитации (РП) и реакция связывания комплемента (РСК)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Реакция преципитации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Реакция агглютинации</vt:lpstr>
      <vt:lpstr>1. Реакция на стекле</vt:lpstr>
      <vt:lpstr>Презентация PowerPoint</vt:lpstr>
      <vt:lpstr>2. Розбенгаловая проба</vt:lpstr>
      <vt:lpstr>Презентация PowerPoint</vt:lpstr>
      <vt:lpstr>3. Развернутая реакция  (метод Райта)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Кольцевая реакция с молоком (КР). Реакцию применяют для проверки благополучных по бруцеллезу стад крупного рогатого скота и молока на рынках.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Реакции иммунитета: реакция агглютинации (РА) и реакция связывания комплемента (РСК)</dc:title>
  <dc:creator>ЕЛЕНА-СВЕТЛАКОВА</dc:creator>
  <cp:lastModifiedBy>Home</cp:lastModifiedBy>
  <cp:revision>21</cp:revision>
  <dcterms:created xsi:type="dcterms:W3CDTF">2015-12-01T17:16:01Z</dcterms:created>
  <dcterms:modified xsi:type="dcterms:W3CDTF">2023-12-04T09:16:43Z</dcterms:modified>
</cp:coreProperties>
</file>